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Garet Bold" charset="1" panose="00000000000000000000"/>
      <p:regular r:id="rId42"/>
    </p:embeddedFont>
    <p:embeddedFont>
      <p:font typeface="Garet" charset="1" panose="00000000000000000000"/>
      <p:regular r:id="rId43"/>
    </p:embeddedFont>
    <p:embeddedFont>
      <p:font typeface="Garet Light" charset="1" panose="00000000000000000000"/>
      <p:regular r:id="rId44"/>
    </p:embeddedFont>
    <p:embeddedFont>
      <p:font typeface="Archivo Black" charset="1" panose="020B0A03020202020B04"/>
      <p:regular r:id="rId45"/>
    </p:embeddedFont>
    <p:embeddedFont>
      <p:font typeface="Garet Italics" charset="1" panose="000000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notesMasters/notesMaster1.xml" Type="http://schemas.openxmlformats.org/officeDocument/2006/relationships/notesMaster"/><Relationship Id="rId48" Target="theme/theme2.xml" Type="http://schemas.openxmlformats.org/officeDocument/2006/relationships/theme"/><Relationship Id="rId49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Justification for Using TransformerEncoder:</a:t>
            </a:r>
          </a:p>
          <a:p>
            <a:r>
              <a:rPr lang="en-US"/>
              <a:t/>
            </a:r>
          </a:p>
          <a:p>
            <a:r>
              <a:rPr lang="en-US"/>
              <a:t>Domain Adaptation: Stella EN 400M V5 has been pretrained on a wide variety of text, making it capable of understanding the specific language used in financial documents.</a:t>
            </a:r>
          </a:p>
          <a:p>
            <a:r>
              <a:rPr lang="en-US"/>
              <a:t>Semantic Richness: Transformer-based models capture deep semantic relationships between words, phrases, and their contexts, critical for retrieving relevant documents.</a:t>
            </a:r>
          </a:p>
          <a:p>
            <a:r>
              <a:rPr lang="en-US"/>
              <a:t>Flexibility: Ability to use different pooling strategies (e.g., CLS or mean pooling) allows adapting to the needs of specific tasks like dense retrieval.</a:t>
            </a:r>
          </a:p>
          <a:p>
            <a:r>
              <a:rPr lang="en-US"/>
              <a:t>Efficiency: Batch processing on a GPU accelerates embedding generation. Precomputed embeddings reduce repeated computation, enabling faster retrieval.</a:t>
            </a:r>
          </a:p>
          <a:p>
            <a:r>
              <a:rPr lang="en-US"/>
              <a:t>Compatibility: Smooth integration with dense retrieval methods (e.g., cosine similarity, dot product) and embeddings stored in .npy files.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97433" cy="707541"/>
          </a:xfrm>
          <a:custGeom>
            <a:avLst/>
            <a:gdLst/>
            <a:ahLst/>
            <a:cxnLst/>
            <a:rect r="r" b="b" t="t" l="l"/>
            <a:pathLst>
              <a:path h="707541" w="797433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9091879"/>
            <a:ext cx="9236374" cy="692887"/>
            <a:chOff x="0" y="0"/>
            <a:chExt cx="12315165" cy="92385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315165" cy="407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TEAM MEMBERS: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48446"/>
              <a:ext cx="12315165" cy="475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8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2B2B2B"/>
                  </a:solidFill>
                  <a:latin typeface="Garet"/>
                  <a:ea typeface="Garet"/>
                  <a:cs typeface="Garet"/>
                  <a:sym typeface="Garet"/>
                </a:rPr>
                <a:t>Agata Kazakevic 20230966, Symbat Bekzhigit</a:t>
              </a:r>
              <a:r>
                <a:rPr lang="en-US" sz="2299">
                  <a:solidFill>
                    <a:srgbClr val="2B2B2B"/>
                  </a:solidFill>
                  <a:latin typeface="Garet"/>
                  <a:ea typeface="Garet"/>
                  <a:cs typeface="Garet"/>
                  <a:sym typeface="Garet"/>
                </a:rPr>
                <a:t> 20246306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68701" y="1116329"/>
            <a:ext cx="432108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IE261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68701" y="3579158"/>
            <a:ext cx="15290599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80"/>
              </a:lnSpc>
            </a:pPr>
            <a:r>
              <a:rPr lang="en-US" sz="6000" spc="-22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EFFICIENT RETRIEVAL OF TOP-10 RELEVANT DOCUMENTS IN FINANCIAL TEXTS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47750"/>
            <a:ext cx="12406577" cy="170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1: Data Chunking for Better Context Retention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66834"/>
            <a:ext cx="15541696" cy="679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d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ivide large documents in the corpus into m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anageable chunks while retaining contextual continuity.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4479"/>
              </a:lnSpc>
            </a:pPr>
            <a:r>
              <a:rPr lang="en-US" b="true" sz="31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Methodology: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Apply </a:t>
            </a: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Overlap Chunking: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Each document is split into chunks of size chunk_size (e.g., 512 characters).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Ove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rlap of overlap_size (e.g., 256 characters) between consecutive chunks ensures context retention at chunk boundaries.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</a:t>
            </a: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cessing: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Iterated over the text of each document.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Generated overlapping chunks: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First Chunk: Starts at 0 and includes chunk_size + overlap_size characters.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Subsequent Chunks: Start from chunk_size - overlap_size to ensure overlap.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14678967" y="-2225802"/>
            <a:ext cx="4235989" cy="4114800"/>
          </a:xfrm>
          <a:custGeom>
            <a:avLst/>
            <a:gdLst/>
            <a:ahLst/>
            <a:cxnLst/>
            <a:rect r="r" b="b" t="t" l="l"/>
            <a:pathLst>
              <a:path h="4114800" w="4235989">
                <a:moveTo>
                  <a:pt x="0" y="4114800"/>
                </a:moveTo>
                <a:lnTo>
                  <a:pt x="4235990" y="4114800"/>
                </a:lnTo>
                <a:lnTo>
                  <a:pt x="423599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47750"/>
            <a:ext cx="12406577" cy="170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1: Data Chunking for Better Context Retention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66834"/>
            <a:ext cx="14329935" cy="663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Overlap Chunking?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Improved Retrieval: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Overlapping text provides smoother transitions between chunks, capturing relevant information spanning boundaries.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Context </a:t>
            </a: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</a:t>
            </a: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eservation: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Essential for tasks requiring coherent document understanding, such as question answering or re-ranking.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Efficiency: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Creates manageable document sizes for embedding generation and retrieval. Reduces truncation issues in large documents.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14678967" y="-2225802"/>
            <a:ext cx="4235989" cy="4114800"/>
          </a:xfrm>
          <a:custGeom>
            <a:avLst/>
            <a:gdLst/>
            <a:ahLst/>
            <a:cxnLst/>
            <a:rect r="r" b="b" t="t" l="l"/>
            <a:pathLst>
              <a:path h="4114800" w="4235989">
                <a:moveTo>
                  <a:pt x="0" y="4114800"/>
                </a:moveTo>
                <a:lnTo>
                  <a:pt x="4235990" y="4114800"/>
                </a:lnTo>
                <a:lnTo>
                  <a:pt x="423599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678967" y="-2225802"/>
            <a:ext cx="4235989" cy="4114800"/>
          </a:xfrm>
          <a:custGeom>
            <a:avLst/>
            <a:gdLst/>
            <a:ahLst/>
            <a:cxnLst/>
            <a:rect r="r" b="b" t="t" l="l"/>
            <a:pathLst>
              <a:path h="4114800" w="4235989">
                <a:moveTo>
                  <a:pt x="0" y="4114800"/>
                </a:moveTo>
                <a:lnTo>
                  <a:pt x="4235990" y="4114800"/>
                </a:lnTo>
                <a:lnTo>
                  <a:pt x="423599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5142" y="2471464"/>
            <a:ext cx="6764158" cy="5715714"/>
          </a:xfrm>
          <a:custGeom>
            <a:avLst/>
            <a:gdLst/>
            <a:ahLst/>
            <a:cxnLst/>
            <a:rect r="r" b="b" t="t" l="l"/>
            <a:pathLst>
              <a:path h="5715714" w="6764158">
                <a:moveTo>
                  <a:pt x="0" y="0"/>
                </a:moveTo>
                <a:lnTo>
                  <a:pt x="6764158" y="0"/>
                </a:lnTo>
                <a:lnTo>
                  <a:pt x="6764158" y="5715714"/>
                </a:lnTo>
                <a:lnTo>
                  <a:pt x="0" y="5715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187178"/>
            <a:ext cx="12034198" cy="1338805"/>
          </a:xfrm>
          <a:custGeom>
            <a:avLst/>
            <a:gdLst/>
            <a:ahLst/>
            <a:cxnLst/>
            <a:rect r="r" b="b" t="t" l="l"/>
            <a:pathLst>
              <a:path h="1338805" w="12034198">
                <a:moveTo>
                  <a:pt x="0" y="0"/>
                </a:moveTo>
                <a:lnTo>
                  <a:pt x="12034198" y="0"/>
                </a:lnTo>
                <a:lnTo>
                  <a:pt x="12034198" y="1338805"/>
                </a:lnTo>
                <a:lnTo>
                  <a:pt x="0" y="1338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12406577" cy="170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1: Data Chunking for Better Context Retention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175" y="3560846"/>
            <a:ext cx="7934825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Number of chunks generated for all datasets: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Finder: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22,572 chunks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Tatqa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14240 chunks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FinQABench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355 chunks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FinanceBench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573 chunks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FinQA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25549 chunks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ConvFinQA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18836 chunks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MultiHiertt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65204 chunks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11239201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2: Chunk Embedding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87445"/>
            <a:ext cx="14757163" cy="767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convert text chunks into numerical representations (dense embeddings) suitable for similarity-based search.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Methodology: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Model Used: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Pre-trai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ned embedding model: </a:t>
            </a: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Stella EN 400M V5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Chosen for its balance between computational efficiency and contextual representation quality.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Embedding Techniques: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Mean Pooling: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Aggregates token embeddings by averaging across all tokens.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Effective for capturing overall context in uniform-sized chunks.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CLS Token Pooling: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ses the [CLS] token for summarizing the sequence.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e-trained to represent the overall meaning during model training.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76972"/>
            <a:ext cx="14757163" cy="360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</a:t>
            </a:r>
            <a:r>
              <a:rPr lang="en-US" sz="3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Stella EN 400M V5?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Top ranked in the Huggingface</a:t>
            </a: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: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Has g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eneral-purpose embeddings that work well for many tasks. At 400 million parameters, it strikes a balance between computational efficiency and representation quality.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Efficiency: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Handles l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rge datasets effectively on limited G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 r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esources available to us.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</a:t>
            </a: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ersatility: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Supports both CLS and mean pooling strategies.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671587" y="7229036"/>
            <a:ext cx="8269322" cy="2263786"/>
          </a:xfrm>
          <a:custGeom>
            <a:avLst/>
            <a:gdLst/>
            <a:ahLst/>
            <a:cxnLst/>
            <a:rect r="r" b="b" t="t" l="l"/>
            <a:pathLst>
              <a:path h="2263786" w="8269322">
                <a:moveTo>
                  <a:pt x="0" y="0"/>
                </a:moveTo>
                <a:lnTo>
                  <a:pt x="8269322" y="0"/>
                </a:lnTo>
                <a:lnTo>
                  <a:pt x="8269322" y="2263786"/>
                </a:lnTo>
                <a:lnTo>
                  <a:pt x="0" y="2263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718" b="-3188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4542" y="6724150"/>
            <a:ext cx="7002265" cy="3273559"/>
          </a:xfrm>
          <a:custGeom>
            <a:avLst/>
            <a:gdLst/>
            <a:ahLst/>
            <a:cxnLst/>
            <a:rect r="r" b="b" t="t" l="l"/>
            <a:pathLst>
              <a:path h="3273559" w="7002265">
                <a:moveTo>
                  <a:pt x="0" y="0"/>
                </a:moveTo>
                <a:lnTo>
                  <a:pt x="7002265" y="0"/>
                </a:lnTo>
                <a:lnTo>
                  <a:pt x="7002265" y="3273559"/>
                </a:lnTo>
                <a:lnTo>
                  <a:pt x="0" y="32735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47750"/>
            <a:ext cx="11239201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2: Chunk Embedding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8013" y="3362805"/>
            <a:ext cx="9927161" cy="5007877"/>
          </a:xfrm>
          <a:custGeom>
            <a:avLst/>
            <a:gdLst/>
            <a:ahLst/>
            <a:cxnLst/>
            <a:rect r="r" b="b" t="t" l="l"/>
            <a:pathLst>
              <a:path h="5007877" w="9927161">
                <a:moveTo>
                  <a:pt x="0" y="0"/>
                </a:moveTo>
                <a:lnTo>
                  <a:pt x="9927161" y="0"/>
                </a:lnTo>
                <a:lnTo>
                  <a:pt x="9927161" y="5007877"/>
                </a:lnTo>
                <a:lnTo>
                  <a:pt x="0" y="5007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960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6228062"/>
            <a:ext cx="7912189" cy="3878898"/>
          </a:xfrm>
          <a:custGeom>
            <a:avLst/>
            <a:gdLst/>
            <a:ahLst/>
            <a:cxnLst/>
            <a:rect r="r" b="b" t="t" l="l"/>
            <a:pathLst>
              <a:path h="3878898" w="7912189">
                <a:moveTo>
                  <a:pt x="0" y="0"/>
                </a:moveTo>
                <a:lnTo>
                  <a:pt x="7912189" y="0"/>
                </a:lnTo>
                <a:lnTo>
                  <a:pt x="7912189" y="3878898"/>
                </a:lnTo>
                <a:lnTo>
                  <a:pt x="0" y="3878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1685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368395"/>
            <a:ext cx="1475716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Architecture of the TransformerEncoder: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47750"/>
            <a:ext cx="11239201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2: Chunk Embedding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38379" y="2548720"/>
            <a:ext cx="5898848" cy="3518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583" indent="-217792" lvl="1">
              <a:lnSpc>
                <a:spcPts val="2844"/>
              </a:lnSpc>
              <a:buAutoNum type="arabicPeriod" startAt="1"/>
            </a:pPr>
            <a:r>
              <a:rPr lang="en-US" b="true" sz="2017" spc="-15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Tokenizer</a:t>
            </a:r>
            <a:r>
              <a:rPr lang="en-US" sz="2017" spc="-1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  <a:r>
              <a:rPr lang="en-US" sz="2017" spc="-1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Converts text into subword tokens .</a:t>
            </a:r>
          </a:p>
          <a:p>
            <a:pPr algn="l" marL="435583" indent="-217792" lvl="1">
              <a:lnSpc>
                <a:spcPts val="2844"/>
              </a:lnSpc>
              <a:buAutoNum type="arabicPeriod" startAt="1"/>
            </a:pPr>
            <a:r>
              <a:rPr lang="en-US" b="true" sz="2017" spc="-15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Encoder</a:t>
            </a:r>
            <a:r>
              <a:rPr lang="en-US" sz="2017" spc="-1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871166" indent="-290389" lvl="2">
              <a:lnSpc>
                <a:spcPts val="2844"/>
              </a:lnSpc>
              <a:buAutoNum type="alphaLcPeriod" startAt="1"/>
            </a:pPr>
            <a:r>
              <a:rPr lang="en-US" sz="2017" spc="-1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Transformer Blocks: Multiple layers of self-attention and feed-forward networks:</a:t>
            </a:r>
          </a:p>
          <a:p>
            <a:pPr algn="l" marL="871166" indent="-290389" lvl="2">
              <a:lnSpc>
                <a:spcPts val="2844"/>
              </a:lnSpc>
              <a:buAutoNum type="alphaLcPeriod" startAt="1"/>
            </a:pPr>
            <a:r>
              <a:rPr lang="en-US" sz="2017" spc="-1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Self-Attention: Captures relationships between tokens irrespective of their position in the sequence.</a:t>
            </a:r>
          </a:p>
          <a:p>
            <a:pPr algn="l" marL="435583" indent="-217792" lvl="1">
              <a:lnSpc>
                <a:spcPts val="2844"/>
              </a:lnSpc>
              <a:buAutoNum type="arabicPeriod" startAt="1"/>
            </a:pPr>
            <a:r>
              <a:rPr lang="en-US" b="true" sz="2017" spc="-15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Pooling Layer:</a:t>
            </a:r>
            <a:r>
              <a:rPr lang="en-US" sz="2017" spc="-15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Reduces the sequence of token embeddings into a single fixed-size vector using:</a:t>
            </a:r>
          </a:p>
          <a:p>
            <a:pPr algn="l">
              <a:lnSpc>
                <a:spcPts val="284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719728"/>
            <a:ext cx="16415397" cy="360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Justification for Using TransformerEncoder: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Semantic Richness: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Transformer-based models capture deep semantic relationships between words, phrases, and their contexts, critical for retrieving relevant documents.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Flexibility: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Ability to use different pooling strategies (e.g., CLS or mean pooling) allows adapting to the needs of specific tasks like dense retrieval.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Compatibility: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Smooth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integration with dense retrieval methods (e.g., cosine similarity, dot product) and embeddings stored in .npy files.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11239201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2: Chunk Embedding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360209"/>
            <a:ext cx="11352005" cy="4696892"/>
          </a:xfrm>
          <a:custGeom>
            <a:avLst/>
            <a:gdLst/>
            <a:ahLst/>
            <a:cxnLst/>
            <a:rect r="r" b="b" t="t" l="l"/>
            <a:pathLst>
              <a:path h="4696892" w="11352005">
                <a:moveTo>
                  <a:pt x="0" y="0"/>
                </a:moveTo>
                <a:lnTo>
                  <a:pt x="11352005" y="0"/>
                </a:lnTo>
                <a:lnTo>
                  <a:pt x="11352005" y="4696892"/>
                </a:lnTo>
                <a:lnTo>
                  <a:pt x="0" y="469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0787" y="360470"/>
            <a:ext cx="15261186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 Rewriting Using OpenAI API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787" y="2019741"/>
            <a:ext cx="11125784" cy="334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640" indent="-254820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Steps:</a:t>
            </a:r>
          </a:p>
          <a:p>
            <a:pPr algn="l" marL="1019279" indent="-339760" lvl="2">
              <a:lnSpc>
                <a:spcPts val="3304"/>
              </a:lnSpc>
              <a:buFont typeface="Arial"/>
              <a:buChar char="⚬"/>
            </a:pPr>
            <a:r>
              <a:rPr lang="en-US" sz="23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Initialized the QueryRewriter class with an Open</a:t>
            </a:r>
            <a:r>
              <a:rPr lang="en-US" sz="23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AI API key.</a:t>
            </a:r>
          </a:p>
          <a:p>
            <a:pPr algn="l" marL="1019279" indent="-339760" lvl="2">
              <a:lnSpc>
                <a:spcPts val="3304"/>
              </a:lnSpc>
              <a:buFont typeface="Arial"/>
              <a:buChar char="⚬"/>
            </a:pPr>
            <a:r>
              <a:rPr lang="en-US" sz="23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Input queries (query_list_finder) were processed in a loop:</a:t>
            </a:r>
          </a:p>
          <a:p>
            <a:pPr algn="l" marL="1528919" indent="-382230" lvl="3">
              <a:lnSpc>
                <a:spcPts val="3304"/>
              </a:lnSpc>
              <a:buFont typeface="Arial"/>
              <a:buChar char="￭"/>
            </a:pPr>
            <a:r>
              <a:rPr lang="en-US" sz="23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Sent to the OpenAI API with a system message guiding ChatGPT on the rewriting task.</a:t>
            </a:r>
          </a:p>
          <a:p>
            <a:pPr algn="l" marL="1528919" indent="-382230" lvl="3">
              <a:lnSpc>
                <a:spcPts val="3304"/>
              </a:lnSpc>
              <a:buFont typeface="Arial"/>
              <a:buChar char="￭"/>
            </a:pPr>
            <a:r>
              <a:rPr lang="en-US" sz="23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Received rewritten queries as responses.</a:t>
            </a:r>
          </a:p>
          <a:p>
            <a:pPr algn="l" marL="1019279" indent="-339760" lvl="2">
              <a:lnSpc>
                <a:spcPts val="3304"/>
              </a:lnSpc>
              <a:buFont typeface="Arial"/>
              <a:buChar char="⚬"/>
            </a:pPr>
            <a:r>
              <a:rPr lang="en-US" sz="23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Stored rewritten queries in a dictionary for further use.</a:t>
            </a:r>
          </a:p>
          <a:p>
            <a:pPr algn="l">
              <a:lnSpc>
                <a:spcPts val="330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1349">
            <a:off x="4737416" y="7674000"/>
            <a:ext cx="951364" cy="1105380"/>
          </a:xfrm>
          <a:custGeom>
            <a:avLst/>
            <a:gdLst/>
            <a:ahLst/>
            <a:cxnLst/>
            <a:rect r="r" b="b" t="t" l="l"/>
            <a:pathLst>
              <a:path h="1105380" w="951364">
                <a:moveTo>
                  <a:pt x="0" y="0"/>
                </a:moveTo>
                <a:lnTo>
                  <a:pt x="951364" y="0"/>
                </a:lnTo>
                <a:lnTo>
                  <a:pt x="951364" y="1105380"/>
                </a:lnTo>
                <a:lnTo>
                  <a:pt x="0" y="110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12302578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 Rewriting Using OpenAI 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439" y="2679700"/>
            <a:ext cx="16063703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Error H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andling: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Implemented a fallback mechanism: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riginal query is retained if the API fails to rewrite it.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Saving Output: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Option to save rewritten queries as a JSON file for reuse.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6550" y="2104390"/>
            <a:ext cx="16508003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  <a:spcBef>
                <a:spcPct val="0"/>
              </a:spcBef>
            </a:pPr>
            <a:r>
              <a:rPr lang="en-US" sz="3000" spc="-23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Input query → OpenAI API → Rewritten query → Stored 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9137" y="8808349"/>
            <a:ext cx="112804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!pip install openai==1.55.3 --force-reinstall --quiet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8250" y="6492875"/>
            <a:ext cx="12179551" cy="90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single line turned out to be the key to solving our version-related issues and bringing everything together seamlessly.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5597" y="2121200"/>
            <a:ext cx="16063703" cy="623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did we use Query Rewriting?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Improved Retrieval: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Rewritten queries provide additional context, making it easier to retrieve relevant documents.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Automation: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Simplifies query refinement using AI, eliminating manual efforts.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Scalability: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Can handle large-scale datasets with diverse queries.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Error Tolerance: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Fallback mechanism ensures no query is lost in case of API failure.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Results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Successfully rewritten queries stored in a dictionary.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184800" y="9193948"/>
            <a:ext cx="16674700" cy="854578"/>
          </a:xfrm>
          <a:custGeom>
            <a:avLst/>
            <a:gdLst/>
            <a:ahLst/>
            <a:cxnLst/>
            <a:rect r="r" b="b" t="t" l="l"/>
            <a:pathLst>
              <a:path h="854578" w="16674700">
                <a:moveTo>
                  <a:pt x="0" y="0"/>
                </a:moveTo>
                <a:lnTo>
                  <a:pt x="16674700" y="0"/>
                </a:lnTo>
                <a:lnTo>
                  <a:pt x="16674700" y="854578"/>
                </a:lnTo>
                <a:lnTo>
                  <a:pt x="0" y="854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1327" y="8043415"/>
            <a:ext cx="9107943" cy="979104"/>
          </a:xfrm>
          <a:custGeom>
            <a:avLst/>
            <a:gdLst/>
            <a:ahLst/>
            <a:cxnLst/>
            <a:rect r="r" b="b" t="t" l="l"/>
            <a:pathLst>
              <a:path h="979104" w="9107943">
                <a:moveTo>
                  <a:pt x="0" y="0"/>
                </a:moveTo>
                <a:lnTo>
                  <a:pt x="9107943" y="0"/>
                </a:lnTo>
                <a:lnTo>
                  <a:pt x="9107943" y="979104"/>
                </a:lnTo>
                <a:lnTo>
                  <a:pt x="0" y="97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47750"/>
            <a:ext cx="12302578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 Rewriting Using OpenAI API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99594" y="1814513"/>
          <a:ext cx="6511183" cy="4352925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8705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5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Objectives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5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Workflow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5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Used methods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5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Unsuccessful trials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183582" y="1522701"/>
          <a:ext cx="9762259" cy="7038975"/>
        </p:xfrm>
        <a:graphic>
          <a:graphicData uri="http://schemas.openxmlformats.org/drawingml/2006/table">
            <a:tbl>
              <a:tblPr/>
              <a:tblGrid>
                <a:gridCol w="8386265"/>
              </a:tblGrid>
              <a:tr h="23177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API Updates: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OpenAI's API underwent multiple updates, leading to changes in functionality and endpoints. These updates often resulted in compatibility issues with existing codebases.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7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FinQBench queries benefited from query expansion due to rich financial domain terms.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57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Challenges in Other Datasets:</a:t>
                      </a:r>
                      <a:endParaRPr lang="en-US" sz="1100"/>
                    </a:p>
                    <a:p>
                      <a:pPr algn="l" marL="906780" indent="-302260" lvl="2">
                        <a:lnSpc>
                          <a:spcPts val="2940"/>
                        </a:lnSpc>
                        <a:buFont typeface="Arial"/>
                        <a:buChar char="⚬"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Insufficient synonym coverage in expanded queries.</a:t>
                      </a:r>
                    </a:p>
                    <a:p>
                      <a:pPr algn="l" marL="906780" indent="-302260" lvl="2">
                        <a:lnSpc>
                          <a:spcPts val="2940"/>
                        </a:lnSpc>
                        <a:buFont typeface="Arial"/>
                        <a:buChar char="⚬"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Query drift in generalized datasets.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37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Query expansion has potential, but its effectiveness is dataset-dependent. Tailored expansion strategies are needed for generalized datasets.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028700" y="7829356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47750"/>
            <a:ext cx="5660824" cy="1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21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 Faced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94075"/>
            <a:ext cx="581406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IMPLEMENTING THE QUERY REWRITING MODULE USING OPENAI'S API PRESENTED SEVERAL CHALLENGES, PRIMARILY DUE TO THE RECENT API UPDATES AND ASSOCIATED ERRORS.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614677"/>
            <a:ext cx="14757163" cy="680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store precomputed dense embeddings for efficient use in the retrieval phase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Methodology</a:t>
            </a: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Storage Method: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Saved query and document chunk embeddings as .npy files using NumPy.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example for Finder, we stored in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finder_corpus_embeddings.npy for 22,572 chunk embeddings (shape: 22,572 × 1024) and finder_query_embeddings.npy for 216 query embeddings (shape: 216 × 1024).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Advantages of Local Storage?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Flexibility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Easy to load and process embeddings for customized scoring functions.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Resource Efficiency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Avoids overhead from integrating with an external database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11239201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3: Vector Database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975627"/>
            <a:ext cx="14757163" cy="561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Challenges we faced when using ChromaDB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ChromaDB does not expose direct access to perform custom embedding-level mathematical operations like element-wise subtraction, dot products, or transformations outside of the similarity functions it supports.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Local Storage Instead of ChromaDB?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Dense Retrieval Compatibility: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The retrieval process in our code requires direct access to embedding matrices for cosine similarity or dot product scoring.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ChromaDB Limitation: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While it supports vector search, it doesn’t allow embedding-level mathematical operations directly, which is critical for dense retrieval.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11239201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3: Vector Database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12302578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4: Chunk Retrieval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03065"/>
            <a:ext cx="16862949" cy="680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retrieve the top-k relevant documents for each query by leveraging dense embeddings that capture semantic meaning.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Methodology: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Similarity Computation: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Cosine Similarity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Measures the cosine of the angle between query and document vectors. Chosen for its robustness in high-dimensional spaces.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Dot Product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Captures raw alignment between vectors, sometimes beneficial for certain embedding distributions.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Implementation: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Precomputed query and document embeddings were loaded from .npy files.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pairwise similarity matrix was generated for all query and document embeddings using PyTorch functions.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12302578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4: Chunk Retrieval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03065"/>
            <a:ext cx="16862949" cy="516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Methodology [continued]: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2.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Dynamic Scaling of Initial Search (initial_k):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Why?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ensure that even after normalization (deduplication of chunks), we retain enough candidates for top-k retrieval.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Process: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Initially retrieved 5× the desired number of documents (initial_k = top_k × 5, e.g., 50 for top-10 retrieval).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Allowed flexibility for downstream deduplication and ranking steps.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12302578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4: Chunk Retrieval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71026"/>
            <a:ext cx="16862949" cy="735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Methodology [continued]: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3. Normalization and Deduplication: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Problem: Multiple chunks from the same document could appear in the top-k results, leading to redundancy.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Solution: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Grouped chunks by their parent document ID.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Retained only the chunk with the highest similarity score for each document.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Post-normalization Goal: Ensure the final top-k results represent distinct documents with the highest relevance.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4. </a:t>
            </a: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Final Ranking: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Sorted the normalized results by similarity scores.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If fewer than top_k documents were available, padded results with placeholders (e.g., DUMMY) to ensure consistent output.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214" y="3426751"/>
            <a:ext cx="7077654" cy="6166406"/>
          </a:xfrm>
          <a:custGeom>
            <a:avLst/>
            <a:gdLst/>
            <a:ahLst/>
            <a:cxnLst/>
            <a:rect r="r" b="b" t="t" l="l"/>
            <a:pathLst>
              <a:path h="6166406" w="7077654">
                <a:moveTo>
                  <a:pt x="0" y="0"/>
                </a:moveTo>
                <a:lnTo>
                  <a:pt x="7077654" y="0"/>
                </a:lnTo>
                <a:lnTo>
                  <a:pt x="7077654" y="6166406"/>
                </a:lnTo>
                <a:lnTo>
                  <a:pt x="0" y="6166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8255" y="3426751"/>
            <a:ext cx="6740434" cy="6251752"/>
          </a:xfrm>
          <a:custGeom>
            <a:avLst/>
            <a:gdLst/>
            <a:ahLst/>
            <a:cxnLst/>
            <a:rect r="r" b="b" t="t" l="l"/>
            <a:pathLst>
              <a:path h="6251752" w="6740434">
                <a:moveTo>
                  <a:pt x="0" y="0"/>
                </a:moveTo>
                <a:lnTo>
                  <a:pt x="6740434" y="0"/>
                </a:lnTo>
                <a:lnTo>
                  <a:pt x="6740434" y="6251752"/>
                </a:lnTo>
                <a:lnTo>
                  <a:pt x="0" y="6251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12302578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4: Chunk Retrieval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87445"/>
            <a:ext cx="1686294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Output: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dictionary mapping query IDs to their corresponding top-k document IDs and scores.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6059994"/>
            <a:ext cx="16063703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Challenges Faced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Technical Challenges: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Difficulty in tuning the weight balance between dense and sparse retrieval.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Resource-intensive process for ColBERT re-ranking on large datasets.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Performance Issues: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significant improvement in NDCG or MAP scores.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Inconsistent results across datasets; some datasets saw minor improvements, while others performed worse.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31995"/>
            <a:ext cx="16063703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It Didn’t Work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Indexing Bottleneck: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ColBERT required indexing the entire corpus into token embeddings for query-passage scoring.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process was computationally expensive and extremely time-consuming.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34279" y="439694"/>
            <a:ext cx="4552705" cy="1178012"/>
          </a:xfrm>
          <a:custGeom>
            <a:avLst/>
            <a:gdLst/>
            <a:ahLst/>
            <a:cxnLst/>
            <a:rect r="r" b="b" t="t" l="l"/>
            <a:pathLst>
              <a:path h="1178012" w="4552705">
                <a:moveTo>
                  <a:pt x="0" y="0"/>
                </a:moveTo>
                <a:lnTo>
                  <a:pt x="4552705" y="0"/>
                </a:lnTo>
                <a:lnTo>
                  <a:pt x="4552705" y="1178012"/>
                </a:lnTo>
                <a:lnTo>
                  <a:pt x="0" y="1178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8660" y="1981045"/>
            <a:ext cx="1606370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Even as “Miners,” we faced challenges when implementing hybrid retrieval and ColBERT for re-ranking. 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38660" y="894971"/>
            <a:ext cx="12302578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Re-Ranking with ColBERT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9203" y="5163497"/>
            <a:ext cx="7448797" cy="4371017"/>
          </a:xfrm>
          <a:custGeom>
            <a:avLst/>
            <a:gdLst/>
            <a:ahLst/>
            <a:cxnLst/>
            <a:rect r="r" b="b" t="t" l="l"/>
            <a:pathLst>
              <a:path h="4371017" w="7448797">
                <a:moveTo>
                  <a:pt x="0" y="0"/>
                </a:moveTo>
                <a:lnTo>
                  <a:pt x="7448797" y="0"/>
                </a:lnTo>
                <a:lnTo>
                  <a:pt x="7448797" y="4371016"/>
                </a:lnTo>
                <a:lnTo>
                  <a:pt x="0" y="4371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029" t="0" r="-14767" b="-394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8660" y="606552"/>
            <a:ext cx="12302578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We Wanted to Use ColBERT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660" y="1813087"/>
            <a:ext cx="15284385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Unique Power of ColBERT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Fine-Grained Similarity: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ColBERT captures contextual, token-level interactions between queries and documents.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Promises more precise retrieval compared to dense or sparse methods alone.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Late Interaction Architecture: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Instead of aggregating embeddings into single vectors, ColBERT evaluates fine-grained token interactions.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Enables nuanced scoring for complex queries.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49039" y="7187461"/>
            <a:ext cx="9525" cy="34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919643"/>
            <a:ext cx="9673294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We Believed It Would Work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Prove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 Performance: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ColBERT has consistently outperformed single-vector retrieval methods in benchmarks like MS MARCO.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alable Ranking: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Efficient token scoring (MaxSim) allows it to scale to larger corpora with detailed interaction modeling.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4279" y="1760127"/>
            <a:ext cx="10302232" cy="7945596"/>
          </a:xfrm>
          <a:custGeom>
            <a:avLst/>
            <a:gdLst/>
            <a:ahLst/>
            <a:cxnLst/>
            <a:rect r="r" b="b" t="t" l="l"/>
            <a:pathLst>
              <a:path h="7945596" w="10302232">
                <a:moveTo>
                  <a:pt x="0" y="0"/>
                </a:moveTo>
                <a:lnTo>
                  <a:pt x="10302232" y="0"/>
                </a:lnTo>
                <a:lnTo>
                  <a:pt x="10302232" y="7945596"/>
                </a:lnTo>
                <a:lnTo>
                  <a:pt x="0" y="7945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97477"/>
            <a:ext cx="12302578" cy="8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We Wanted to Use ColBERT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36685" y="0"/>
            <a:ext cx="7751315" cy="10287000"/>
            <a:chOff x="0" y="0"/>
            <a:chExt cx="10335086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35000"/>
            </a:blip>
            <a:srcRect l="0" t="1589" r="51393" b="1589"/>
            <a:stretch>
              <a:fillRect/>
            </a:stretch>
          </p:blipFill>
          <p:spPr>
            <a:xfrm flipH="false" flipV="false">
              <a:off x="0" y="0"/>
              <a:ext cx="10335086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752166" y="4073525"/>
            <a:ext cx="7112444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Financial data retrieval directly influences decision-making processes in areas such as investment, risk assessment, and regulatory compliance. Errors or inefficiencies in retrieval can lead to suboptimal or incorrect analyses, impacting industries and economies.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4134" y="4073525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7601" y="1129691"/>
            <a:ext cx="7097010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Retrieval of relevant documents serves as a critical first step in understanding large-scale datasets. It facilitates downstream processes such as classification, summarization, and predictive modeling, enabling the extraction of actionable insights.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29691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10646" y="3541821"/>
            <a:ext cx="7203393" cy="298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Retrieving Relevant Documents is Important?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9569" y="7017359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6732" y="7017359"/>
            <a:ext cx="7127878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Unlike general-purpose document retrieval, financial datasets require systems to account for domain-specific semantics, where the importance of contextual understanding goes beyond surface-level keyword matches.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955" y="652081"/>
            <a:ext cx="15599960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sz="5100" spc="-40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ChatGPT for Keyword Extraction + BM25 Retrieval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660" y="1813087"/>
            <a:ext cx="16063703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What We Tried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Keyword Extraction with ChatGPT: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BM25 Retrieval on Extracted Keywords: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49039" y="7187461"/>
            <a:ext cx="9525" cy="34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38660" y="3784473"/>
            <a:ext cx="16063703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We Tried This Approach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Lev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erage ChatGPT’s Language Understanding: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Aimed to improve retrieval by focusing on the core concepts of the query, as identified by ChatGPT.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Enh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ance BM25’s Effectiveness: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BM25 is great for exact matches but struggles with verbose or ambiguous queries.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Extracting key terms was expected to help BM25 deliver more relevant results.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 Noise in Queries: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Simplify complex queries by removing irrelevant or redundant words.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38660" y="8308559"/>
            <a:ext cx="1606370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Input Query → ChatGPT → Extracted Keywords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Keywords → BM25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955" y="652081"/>
            <a:ext cx="15599960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sz="5100" spc="-40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Different Approaches for Dense Retrieval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660" y="1813087"/>
            <a:ext cx="16063703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What We Tried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Approach 1: 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Dense Retrieval that takes raw documents and queries as input and generates embeddings for them within the retrieve() function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Approach 2: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Dense Retrieval that takes already generated embeddings as input (option we chose)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49039" y="7187461"/>
            <a:ext cx="9525" cy="34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38660" y="4555386"/>
            <a:ext cx="16063703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We Didn’t Choose Approach 1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Inefficiency: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If documents and queries are encoded every time we call the retrieve() method, it can be computationally expensive especially when dealing with large datasets where the corpus remains static across queries.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Less Scalability: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Without precomputed embeddings, integrating a vector database for efficient retrieval becomes more challenging.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Limited Flexibility: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Debugging or switching components (e.g., embedding model, scoring functions) becomes harder as everything is tightly coupled.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955" y="652081"/>
            <a:ext cx="15599960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sz="5100" spc="-40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Hybrid Retrieval (BM25 + DenseRetrieval)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660" y="2038223"/>
            <a:ext cx="16063703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What We Tried: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 BM25 for initial retrieval based on keyword matching, the use Dense Retrieval to re-rank the top documents retrieved by BM25 based on semantic similarity.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49039" y="7187461"/>
            <a:ext cx="9525" cy="34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38660" y="3842552"/>
            <a:ext cx="1606370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We Tried This Approach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approach could improve recall for sparse keywords and provide a good balance of speed and accuracy.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660" y="8798863"/>
            <a:ext cx="1606370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Input → BM25 → DenseRetrieval → Evaluation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38660" y="5585763"/>
            <a:ext cx="16063703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Challenges We Faced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Numerous errors faced during the retrieval process such as certain queries having no valid BM25 candidates, resulting in empty retrieval results for those queries.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 tried multiple approaches for implementing Hybrid Retrieval (a simple one that directly integrates BM25 and Dense Retrieval and more modular one where BM25 candidates are passed to a dense retrieval function for re-ranking) but all led to errors.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660" y="1986468"/>
            <a:ext cx="7175350" cy="6960090"/>
          </a:xfrm>
          <a:custGeom>
            <a:avLst/>
            <a:gdLst/>
            <a:ahLst/>
            <a:cxnLst/>
            <a:rect r="r" b="b" t="t" l="l"/>
            <a:pathLst>
              <a:path h="6960090" w="7175350">
                <a:moveTo>
                  <a:pt x="0" y="0"/>
                </a:moveTo>
                <a:lnTo>
                  <a:pt x="7175350" y="0"/>
                </a:lnTo>
                <a:lnTo>
                  <a:pt x="7175350" y="6960089"/>
                </a:lnTo>
                <a:lnTo>
                  <a:pt x="0" y="69600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85179" y="1986468"/>
            <a:ext cx="7833510" cy="4357390"/>
          </a:xfrm>
          <a:custGeom>
            <a:avLst/>
            <a:gdLst/>
            <a:ahLst/>
            <a:cxnLst/>
            <a:rect r="r" b="b" t="t" l="l"/>
            <a:pathLst>
              <a:path h="4357390" w="7833510">
                <a:moveTo>
                  <a:pt x="0" y="0"/>
                </a:moveTo>
                <a:lnTo>
                  <a:pt x="7833510" y="0"/>
                </a:lnTo>
                <a:lnTo>
                  <a:pt x="7833510" y="4357390"/>
                </a:lnTo>
                <a:lnTo>
                  <a:pt x="0" y="43573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2955" y="652081"/>
            <a:ext cx="15599960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sz="5100" spc="-40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Hybrid Retrieval (BM25 + DenseRetrieval)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039" y="7187461"/>
            <a:ext cx="9525" cy="34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2149" y="9479957"/>
            <a:ext cx="160637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Note: The above implementation of Hybrid Retrieval may not be the best or correct one, but this is one of the implementations we tried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569269" y="6503959"/>
            <a:ext cx="5567175" cy="2442598"/>
          </a:xfrm>
          <a:custGeom>
            <a:avLst/>
            <a:gdLst/>
            <a:ahLst/>
            <a:cxnLst/>
            <a:rect r="r" b="b" t="t" l="l"/>
            <a:pathLst>
              <a:path h="2442598" w="5567175">
                <a:moveTo>
                  <a:pt x="0" y="0"/>
                </a:moveTo>
                <a:lnTo>
                  <a:pt x="5567175" y="0"/>
                </a:lnTo>
                <a:lnTo>
                  <a:pt x="5567175" y="2442598"/>
                </a:lnTo>
                <a:lnTo>
                  <a:pt x="0" y="24425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955" y="652081"/>
            <a:ext cx="15599960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sz="5100" spc="-40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Different Chunking 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660" y="1813087"/>
            <a:ext cx="16063703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What We Tried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additional re-chunking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Semantic Chunking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Overlap Chunking(option we chose)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49039" y="7187461"/>
            <a:ext cx="9525" cy="34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38660" y="4298450"/>
            <a:ext cx="16063703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Semantic Chunking?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Financial text is dense, and relevance often depends on capturing nuances (e.g., relationships between sentences).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Semantic chunking can capture the meaning and context even if the structure isn’t explicitly labeled. It could be particularly effective if the document text flows without clear section markers.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Issue faced with Semantic Chunking: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NDCG score dropped in comparison to the score we got when using Overlap Chunking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Issue </a:t>
            </a: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faced when not doing re-chunking at all: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Some of the documents were too large for our model Stella which generally performs best when max size of documents is 512. 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95601" y="1758317"/>
            <a:ext cx="6837314" cy="7747664"/>
          </a:xfrm>
          <a:custGeom>
            <a:avLst/>
            <a:gdLst/>
            <a:ahLst/>
            <a:cxnLst/>
            <a:rect r="r" b="b" t="t" l="l"/>
            <a:pathLst>
              <a:path h="7747664" w="6837314">
                <a:moveTo>
                  <a:pt x="0" y="0"/>
                </a:moveTo>
                <a:lnTo>
                  <a:pt x="6837314" y="0"/>
                </a:lnTo>
                <a:lnTo>
                  <a:pt x="6837314" y="7747664"/>
                </a:lnTo>
                <a:lnTo>
                  <a:pt x="0" y="7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660" y="4644142"/>
            <a:ext cx="7394275" cy="998716"/>
          </a:xfrm>
          <a:custGeom>
            <a:avLst/>
            <a:gdLst/>
            <a:ahLst/>
            <a:cxnLst/>
            <a:rect r="r" b="b" t="t" l="l"/>
            <a:pathLst>
              <a:path h="998716" w="7394275">
                <a:moveTo>
                  <a:pt x="0" y="0"/>
                </a:moveTo>
                <a:lnTo>
                  <a:pt x="7394275" y="0"/>
                </a:lnTo>
                <a:lnTo>
                  <a:pt x="7394275" y="998716"/>
                </a:lnTo>
                <a:lnTo>
                  <a:pt x="0" y="9987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29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9842" y="7168411"/>
            <a:ext cx="7511909" cy="1004718"/>
          </a:xfrm>
          <a:custGeom>
            <a:avLst/>
            <a:gdLst/>
            <a:ahLst/>
            <a:cxnLst/>
            <a:rect r="r" b="b" t="t" l="l"/>
            <a:pathLst>
              <a:path h="1004718" w="7511909">
                <a:moveTo>
                  <a:pt x="0" y="0"/>
                </a:moveTo>
                <a:lnTo>
                  <a:pt x="7511910" y="0"/>
                </a:lnTo>
                <a:lnTo>
                  <a:pt x="7511910" y="1004718"/>
                </a:lnTo>
                <a:lnTo>
                  <a:pt x="0" y="10047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2955" y="652081"/>
            <a:ext cx="15599960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sz="5100" spc="-40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Different Chunking Methods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660" y="1918243"/>
            <a:ext cx="16063703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What We Tried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additional chunking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Semantic Chunking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Overlap Chunking(option we chose)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49039" y="7187461"/>
            <a:ext cx="9525" cy="34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836558"/>
            <a:ext cx="861266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Evaluation for Finder when using Semantic Chunking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363629"/>
            <a:ext cx="8612663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Evaluation for Finder when using Overlap Chunking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the same model</a:t>
            </a:r>
          </a:p>
        </p:txBody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82626" y="-2792605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5"/>
                </a:lnTo>
                <a:lnTo>
                  <a:pt x="0" y="9931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37133" y="4286752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960" y="3739578"/>
            <a:ext cx="17568080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7500" spc="-5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 </a:t>
            </a:r>
          </a:p>
          <a:p>
            <a:pPr algn="ctr">
              <a:lnSpc>
                <a:spcPts val="7350"/>
              </a:lnSpc>
            </a:pPr>
            <a:r>
              <a:rPr lang="en-US" sz="7500" spc="-59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for Your Attention!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559698"/>
            <a:ext cx="6186358" cy="692887"/>
            <a:chOff x="0" y="0"/>
            <a:chExt cx="8248478" cy="9238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248478" cy="407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TEAM MEMBERS: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48446"/>
              <a:ext cx="8248478" cy="475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8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2B2B2B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Agata Kazakevic, Symbat Bekzhigit</a:t>
              </a:r>
              <a:r>
                <a:rPr lang="en-US" sz="2299">
                  <a:solidFill>
                    <a:srgbClr val="2B2B2B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32108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IE261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36685" y="0"/>
            <a:ext cx="7751315" cy="10287000"/>
            <a:chOff x="0" y="0"/>
            <a:chExt cx="10335086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46000"/>
            </a:blip>
            <a:srcRect l="0" t="1589" r="51393" b="1589"/>
            <a:stretch>
              <a:fillRect/>
            </a:stretch>
          </p:blipFill>
          <p:spPr>
            <a:xfrm flipH="false" flipV="false">
              <a:off x="0" y="0"/>
              <a:ext cx="10335086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4920864"/>
            <a:ext cx="7097010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Sparse and Imbalanced Data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Ambiguity in Natural Language Queries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Domain-Specific Lexicons and Jargon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Numerical and Tabular Data Integration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Large-Scale Data Efficiency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42085"/>
            <a:ext cx="8451706" cy="225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 in Achieving High Relevance and Precision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9525">
            <a:solidFill>
              <a:srgbClr val="5959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402632" y="6943429"/>
            <a:ext cx="9798011" cy="3343571"/>
          </a:xfrm>
          <a:custGeom>
            <a:avLst/>
            <a:gdLst/>
            <a:ahLst/>
            <a:cxnLst/>
            <a:rect r="r" b="b" t="t" l="l"/>
            <a:pathLst>
              <a:path h="3343571" w="9798011">
                <a:moveTo>
                  <a:pt x="0" y="0"/>
                </a:moveTo>
                <a:lnTo>
                  <a:pt x="9798012" y="0"/>
                </a:lnTo>
                <a:lnTo>
                  <a:pt x="9798012" y="3343571"/>
                </a:lnTo>
                <a:lnTo>
                  <a:pt x="0" y="3343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952626"/>
            <a:ext cx="6373932" cy="3334374"/>
          </a:xfrm>
          <a:custGeom>
            <a:avLst/>
            <a:gdLst/>
            <a:ahLst/>
            <a:cxnLst/>
            <a:rect r="r" b="b" t="t" l="l"/>
            <a:pathLst>
              <a:path h="3334374" w="6373932">
                <a:moveTo>
                  <a:pt x="0" y="0"/>
                </a:moveTo>
                <a:lnTo>
                  <a:pt x="6373932" y="0"/>
                </a:lnTo>
                <a:lnTo>
                  <a:pt x="6373932" y="3334374"/>
                </a:lnTo>
                <a:lnTo>
                  <a:pt x="0" y="333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-53720" b="-27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6698" y="3862733"/>
            <a:ext cx="4937936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44561" y="2382229"/>
            <a:ext cx="8956082" cy="15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Develop a retrieval-augmented generation (RAG) framework capable of efficiently retrieving the top 10 most relevant documents for a given query in a financial domain.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4561" y="4600813"/>
            <a:ext cx="8956082" cy="164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Key Challenges to address: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Handling financial terminology and table-text data.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Optimizing retrieval for relevance and efficiency.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9525">
            <a:solidFill>
              <a:srgbClr val="5959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402632" y="6943429"/>
            <a:ext cx="9798011" cy="3343571"/>
          </a:xfrm>
          <a:custGeom>
            <a:avLst/>
            <a:gdLst/>
            <a:ahLst/>
            <a:cxnLst/>
            <a:rect r="r" b="b" t="t" l="l"/>
            <a:pathLst>
              <a:path h="3343571" w="9798011">
                <a:moveTo>
                  <a:pt x="0" y="0"/>
                </a:moveTo>
                <a:lnTo>
                  <a:pt x="9798012" y="0"/>
                </a:lnTo>
                <a:lnTo>
                  <a:pt x="9798012" y="3343571"/>
                </a:lnTo>
                <a:lnTo>
                  <a:pt x="0" y="3343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952626"/>
            <a:ext cx="6373932" cy="3334374"/>
          </a:xfrm>
          <a:custGeom>
            <a:avLst/>
            <a:gdLst/>
            <a:ahLst/>
            <a:cxnLst/>
            <a:rect r="r" b="b" t="t" l="l"/>
            <a:pathLst>
              <a:path h="3334374" w="6373932">
                <a:moveTo>
                  <a:pt x="0" y="0"/>
                </a:moveTo>
                <a:lnTo>
                  <a:pt x="6373932" y="0"/>
                </a:lnTo>
                <a:lnTo>
                  <a:pt x="6373932" y="3334374"/>
                </a:lnTo>
                <a:lnTo>
                  <a:pt x="0" y="333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-53720" b="-27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2097" y="2914062"/>
            <a:ext cx="5507138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 </a:t>
            </a:r>
          </a:p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3597" y="1813831"/>
            <a:ext cx="8956082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7 different datasets: </a:t>
            </a: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Fin</a:t>
            </a: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DER, FinQABench, FinanceBench, etc.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 set of documents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 document: Description of MSFT services and products.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 set of queries for testing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Example query: "What are Microsoft's revenue streams?"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Challenge:</a:t>
            </a: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Aligning retrieval to domain-specific language and structure.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5987" y="3428892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3" y="0"/>
                </a:lnTo>
                <a:lnTo>
                  <a:pt x="9125543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73240"/>
            <a:ext cx="6531462" cy="225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8"/>
              </a:lnSpc>
            </a:pPr>
            <a:r>
              <a:rPr lang="en-US" sz="5808" spc="-458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</a:t>
            </a:r>
          </a:p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Workflow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0162" y="2430365"/>
            <a:ext cx="9699138" cy="569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</a:t>
            </a:r>
            <a:r>
              <a:rPr lang="en-US" b="true" sz="26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ep 0: </a:t>
            </a:r>
          </a:p>
          <a:p>
            <a:pPr algn="l" marL="1165857" indent="-388619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Preprocessing.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1:</a:t>
            </a:r>
          </a:p>
          <a:p>
            <a:pPr algn="l" marL="1165857" indent="-388619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Chunking</a:t>
            </a: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2: </a:t>
            </a:r>
          </a:p>
          <a:p>
            <a:pPr algn="l" marL="1165857" indent="-388619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Chunk embedding.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3: </a:t>
            </a:r>
          </a:p>
          <a:p>
            <a:pPr algn="l" marL="1165857" indent="-388619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Vector Database.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4: </a:t>
            </a:r>
          </a:p>
          <a:p>
            <a:pPr algn="l" marL="1165857" indent="-388619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Chunk Retrieval.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8660" y="733524"/>
            <a:ext cx="11239201" cy="170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0: </a:t>
            </a: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Preprocessing for Data Quality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660" y="2986044"/>
            <a:ext cx="14329935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clean and validate the dataset for consistent and efficient retrieval.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38660" y="4541929"/>
            <a:ext cx="14329935" cy="487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</a:t>
            </a:r>
            <a:r>
              <a:rPr lang="en-US" b="true" sz="31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ethodology:</a:t>
            </a:r>
          </a:p>
          <a:p>
            <a:pPr algn="l">
              <a:lnSpc>
                <a:spcPts val="3499"/>
              </a:lnSpc>
            </a:pPr>
            <a:r>
              <a:rPr lang="en-US" sz="2499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Validation: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Ensure each document has a non-empty text field.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Assign an empty string ("") to missing or empty title fields.</a:t>
            </a:r>
          </a:p>
          <a:p>
            <a:pPr algn="l">
              <a:lnSpc>
                <a:spcPts val="3499"/>
              </a:lnSpc>
            </a:pPr>
            <a:r>
              <a:rPr lang="en-US" sz="2499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Pipeline: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Ite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rate through document list: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Skip documents missing text or with empty text.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Corr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ect missing or empty title fields.</a:t>
            </a:r>
          </a:p>
          <a:p>
            <a:pPr algn="l">
              <a:lnSpc>
                <a:spcPts val="3499"/>
              </a:lnSpc>
            </a:pPr>
            <a:r>
              <a:rPr lang="en-US" sz="2499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Logging: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Track the number of total, valid, and skipped documents for quality control.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27173" y="5141127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2856" y="-3207516"/>
            <a:ext cx="9931666" cy="9931666"/>
          </a:xfrm>
          <a:custGeom>
            <a:avLst/>
            <a:gdLst/>
            <a:ahLst/>
            <a:cxnLst/>
            <a:rect r="r" b="b" t="t" l="l"/>
            <a:pathLst>
              <a:path h="9931666" w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863" y="224310"/>
            <a:ext cx="1902728" cy="2210760"/>
          </a:xfrm>
          <a:custGeom>
            <a:avLst/>
            <a:gdLst/>
            <a:ahLst/>
            <a:cxnLst/>
            <a:rect r="r" b="b" t="t" l="l"/>
            <a:pathLst>
              <a:path h="2210760" w="1902728">
                <a:moveTo>
                  <a:pt x="0" y="0"/>
                </a:moveTo>
                <a:lnTo>
                  <a:pt x="1902728" y="0"/>
                </a:lnTo>
                <a:lnTo>
                  <a:pt x="1902728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32109" y="2864547"/>
            <a:ext cx="6727191" cy="4986530"/>
          </a:xfrm>
          <a:custGeom>
            <a:avLst/>
            <a:gdLst/>
            <a:ahLst/>
            <a:cxnLst/>
            <a:rect r="r" b="b" t="t" l="l"/>
            <a:pathLst>
              <a:path h="4986530" w="6727191">
                <a:moveTo>
                  <a:pt x="0" y="0"/>
                </a:moveTo>
                <a:lnTo>
                  <a:pt x="6727191" y="0"/>
                </a:lnTo>
                <a:lnTo>
                  <a:pt x="6727191" y="4986531"/>
                </a:lnTo>
                <a:lnTo>
                  <a:pt x="0" y="49865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851078"/>
            <a:ext cx="10135756" cy="1995650"/>
          </a:xfrm>
          <a:custGeom>
            <a:avLst/>
            <a:gdLst/>
            <a:ahLst/>
            <a:cxnLst/>
            <a:rect r="r" b="b" t="t" l="l"/>
            <a:pathLst>
              <a:path h="1995650" w="10135756">
                <a:moveTo>
                  <a:pt x="0" y="0"/>
                </a:moveTo>
                <a:lnTo>
                  <a:pt x="10135756" y="0"/>
                </a:lnTo>
                <a:lnTo>
                  <a:pt x="10135756" y="1995650"/>
                </a:lnTo>
                <a:lnTo>
                  <a:pt x="0" y="1995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28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8660" y="733524"/>
            <a:ext cx="11239201" cy="170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 0: </a:t>
            </a: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Preprocessing for Data Quality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022283"/>
            <a:ext cx="7497667" cy="461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Preprocessing?</a:t>
            </a:r>
          </a:p>
          <a:p>
            <a:pPr algn="l">
              <a:lnSpc>
                <a:spcPts val="4480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Improved Data Quality: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Ensures only valid documents were processed, reducing noise.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Error Prevention: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Avoids issues in downstream retrieval tasks.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Efficiency: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Saves computational resources by excluding invalid data.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DAGZQb4LwQg</dc:identifier>
  <dcterms:modified xsi:type="dcterms:W3CDTF">2011-08-01T06:04:30Z</dcterms:modified>
  <cp:revision>1</cp:revision>
  <dc:title>Intro to ds project presentation</dc:title>
</cp:coreProperties>
</file>